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03" r:id="rId4"/>
  </p:sldMasterIdLst>
  <p:notesMasterIdLst>
    <p:notesMasterId r:id="rId23"/>
  </p:notesMasterIdLst>
  <p:handoutMasterIdLst>
    <p:handoutMasterId r:id="rId24"/>
  </p:handoutMasterIdLst>
  <p:sldIdLst>
    <p:sldId id="400" r:id="rId5"/>
    <p:sldId id="401" r:id="rId6"/>
    <p:sldId id="402" r:id="rId7"/>
    <p:sldId id="362" r:id="rId8"/>
    <p:sldId id="415" r:id="rId9"/>
    <p:sldId id="418" r:id="rId10"/>
    <p:sldId id="417" r:id="rId11"/>
    <p:sldId id="419" r:id="rId12"/>
    <p:sldId id="391" r:id="rId13"/>
    <p:sldId id="392" r:id="rId14"/>
    <p:sldId id="409" r:id="rId15"/>
    <p:sldId id="394" r:id="rId16"/>
    <p:sldId id="410" r:id="rId17"/>
    <p:sldId id="411" r:id="rId18"/>
    <p:sldId id="414" r:id="rId19"/>
    <p:sldId id="412" r:id="rId20"/>
    <p:sldId id="413" r:id="rId21"/>
    <p:sldId id="416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636"/>
    <a:srgbClr val="C2352E"/>
    <a:srgbClr val="1453D4"/>
    <a:srgbClr val="2997D4"/>
    <a:srgbClr val="32B7F3"/>
    <a:srgbClr val="024F92"/>
    <a:srgbClr val="F5F5F5"/>
    <a:srgbClr val="70A7F3"/>
    <a:srgbClr val="1D3EC1"/>
    <a:srgbClr val="2135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7E01D6-D23D-40E4-80BE-3DA9ACC68C36}" v="1055" dt="2025-06-22T21:20:07.904"/>
    <p1510:client id="{DC2D100D-2996-4060-A29A-EDCE8F8AB977}" v="1916" dt="2025-06-23T19:50:31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27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6/25/2025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97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8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43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3682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377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0345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79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174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3890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993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52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7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007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541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583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009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5622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6144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06/25/2025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864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2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8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523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8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8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8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2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  <p:sldLayoutId id="2147484018" r:id="rId15"/>
    <p:sldLayoutId id="2147484019" r:id="rId16"/>
    <p:sldLayoutId id="2147484020" r:id="rId17"/>
    <p:sldLayoutId id="2147484021" r:id="rId18"/>
    <p:sldLayoutId id="2147484022" r:id="rId19"/>
    <p:sldLayoutId id="2147484023" r:id="rId20"/>
    <p:sldLayoutId id="2147484024" r:id="rId21"/>
    <p:sldLayoutId id="2147484025" r:id="rId22"/>
    <p:sldLayoutId id="2147484026" r:id="rId23"/>
    <p:sldLayoutId id="2147484027" r:id="rId24"/>
    <p:sldLayoutId id="2147484028" r:id="rId25"/>
    <p:sldLayoutId id="2147484029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D878FB-2E90-CD1F-BEFC-800866EEC679}"/>
              </a:ext>
            </a:extLst>
          </p:cNvPr>
          <p:cNvSpPr txBox="1"/>
          <p:nvPr/>
        </p:nvSpPr>
        <p:spPr>
          <a:xfrm>
            <a:off x="266700" y="416004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Industry Visit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2AAE7-151A-171E-24C9-53130A994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39" y="1130379"/>
            <a:ext cx="4667509" cy="3757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9B1C07-FBA7-69BE-4E77-54CDFAAB0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01" y="1130379"/>
            <a:ext cx="4667509" cy="3757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BAF0CC-3E32-2C32-C809-3BB7220022B4}"/>
              </a:ext>
            </a:extLst>
          </p:cNvPr>
          <p:cNvSpPr txBox="1"/>
          <p:nvPr/>
        </p:nvSpPr>
        <p:spPr>
          <a:xfrm>
            <a:off x="266700" y="5241667"/>
            <a:ext cx="6191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 dirty="0">
                <a:latin typeface="Arial Black" panose="020B0A04020102020204" pitchFamily="34" charset="0"/>
              </a:rPr>
              <a:t>Kohinoor Auto Rice Ltd.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20F61-D55C-255A-1B40-208AF5EFA27C}"/>
              </a:ext>
            </a:extLst>
          </p:cNvPr>
          <p:cNvSpPr txBox="1"/>
          <p:nvPr/>
        </p:nvSpPr>
        <p:spPr>
          <a:xfrm>
            <a:off x="266700" y="6048375"/>
            <a:ext cx="1713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b="1" dirty="0"/>
              <a:t>Date: 13-04-2025</a:t>
            </a:r>
          </a:p>
        </p:txBody>
      </p:sp>
    </p:spTree>
    <p:extLst>
      <p:ext uri="{BB962C8B-B14F-4D97-AF65-F5344CB8AC3E}">
        <p14:creationId xmlns:p14="http://schemas.microsoft.com/office/powerpoint/2010/main" val="1547437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8367D-6E07-3806-5123-9E889F55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2075"/>
            <a:ext cx="6972300" cy="3911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3409B-67B6-24F2-FB29-F9A81A41AD84}"/>
              </a:ext>
            </a:extLst>
          </p:cNvPr>
          <p:cNvSpPr txBox="1"/>
          <p:nvPr/>
        </p:nvSpPr>
        <p:spPr>
          <a:xfrm>
            <a:off x="2133600" y="762000"/>
            <a:ext cx="189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/>
                </a:solidFill>
              </a:rPr>
              <a:t>Dashboard:</a:t>
            </a:r>
          </a:p>
        </p:txBody>
      </p:sp>
    </p:spTree>
    <p:extLst>
      <p:ext uri="{BB962C8B-B14F-4D97-AF65-F5344CB8AC3E}">
        <p14:creationId xmlns:p14="http://schemas.microsoft.com/office/powerpoint/2010/main" val="3304126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1C8CB-072E-EFE6-B6D6-4B0593164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465-0D3D-1CE3-79DB-D5FD5012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3" y="976312"/>
            <a:ext cx="5619750" cy="4471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FAEC70-4C08-8189-DB67-306D454A4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089" y="976312"/>
            <a:ext cx="5336768" cy="4471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FD812-0CBD-057C-3B2D-5E228B5E3313}"/>
              </a:ext>
            </a:extLst>
          </p:cNvPr>
          <p:cNvSpPr txBox="1"/>
          <p:nvPr/>
        </p:nvSpPr>
        <p:spPr>
          <a:xfrm>
            <a:off x="323850" y="514647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/>
                </a:solidFill>
              </a:rPr>
              <a:t>Inventory: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3B099A-AC56-B16B-836E-479E9D0137C8}"/>
              </a:ext>
            </a:extLst>
          </p:cNvPr>
          <p:cNvSpPr/>
          <p:nvPr/>
        </p:nvSpPr>
        <p:spPr>
          <a:xfrm>
            <a:off x="10390412" y="0"/>
            <a:ext cx="1439173" cy="1270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B3398-6B3D-E63C-4E08-7F528F02F858}"/>
              </a:ext>
            </a:extLst>
          </p:cNvPr>
          <p:cNvSpPr txBox="1"/>
          <p:nvPr/>
        </p:nvSpPr>
        <p:spPr>
          <a:xfrm>
            <a:off x="10603316" y="243130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6"/>
                </a:solidFill>
              </a:rPr>
              <a:t>Inventory</a:t>
            </a:r>
            <a:br>
              <a:rPr lang="en-SG" b="1" dirty="0">
                <a:solidFill>
                  <a:schemeClr val="accent6"/>
                </a:solidFill>
              </a:rPr>
            </a:br>
            <a:r>
              <a:rPr lang="en-SG" b="1" dirty="0">
                <a:solidFill>
                  <a:schemeClr val="accent6"/>
                </a:solidFill>
              </a:rPr>
              <a:t>Report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7DAC7A-5D3A-050B-29D2-B6117000671E}"/>
              </a:ext>
            </a:extLst>
          </p:cNvPr>
          <p:cNvCxnSpPr>
            <a:cxnSpLocks/>
          </p:cNvCxnSpPr>
          <p:nvPr/>
        </p:nvCxnSpPr>
        <p:spPr>
          <a:xfrm flipV="1">
            <a:off x="10164910" y="1112755"/>
            <a:ext cx="399009" cy="157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39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D27509-E475-1252-6FB7-CEB14B97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36525"/>
            <a:ext cx="5896494" cy="4547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11BC12-97D3-C549-5F6B-2D3CAA67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796" y="2086495"/>
            <a:ext cx="5649884" cy="41462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77DDD-8012-2911-D790-E000FA9080C1}"/>
              </a:ext>
            </a:extLst>
          </p:cNvPr>
          <p:cNvSpPr txBox="1"/>
          <p:nvPr/>
        </p:nvSpPr>
        <p:spPr>
          <a:xfrm>
            <a:off x="0" y="469190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6"/>
                </a:solidFill>
              </a:rPr>
              <a:t>Customers: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C756C-D6BC-039D-3916-622742DE332E}"/>
              </a:ext>
            </a:extLst>
          </p:cNvPr>
          <p:cNvSpPr txBox="1"/>
          <p:nvPr/>
        </p:nvSpPr>
        <p:spPr>
          <a:xfrm>
            <a:off x="6204068" y="1624830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6"/>
                </a:solidFill>
              </a:rPr>
              <a:t>Suppliers:</a:t>
            </a:r>
          </a:p>
        </p:txBody>
      </p:sp>
    </p:spTree>
    <p:extLst>
      <p:ext uri="{BB962C8B-B14F-4D97-AF65-F5344CB8AC3E}">
        <p14:creationId xmlns:p14="http://schemas.microsoft.com/office/powerpoint/2010/main" val="344788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53856-6EA0-2B2E-D91A-9BF404E6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043A0-1CB8-F02E-C8AB-6E1833B3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6" y="136525"/>
            <a:ext cx="5074128" cy="3956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DC3D8-080D-5521-7FCB-F25DAB2CB89D}"/>
              </a:ext>
            </a:extLst>
          </p:cNvPr>
          <p:cNvSpPr txBox="1"/>
          <p:nvPr/>
        </p:nvSpPr>
        <p:spPr>
          <a:xfrm>
            <a:off x="106087" y="4159885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6"/>
                </a:solidFill>
              </a:rPr>
              <a:t>Sales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59994-4D32-F78B-F138-9468934E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22" y="2093537"/>
            <a:ext cx="5362195" cy="395685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D225FF2-6C75-5B87-31F3-6F458137EF63}"/>
              </a:ext>
            </a:extLst>
          </p:cNvPr>
          <p:cNvSpPr/>
          <p:nvPr/>
        </p:nvSpPr>
        <p:spPr>
          <a:xfrm>
            <a:off x="9501445" y="1088968"/>
            <a:ext cx="1439173" cy="1270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9378E7-D4A3-0B4D-69CB-99AC70D7B663}"/>
              </a:ext>
            </a:extLst>
          </p:cNvPr>
          <p:cNvCxnSpPr>
            <a:cxnSpLocks/>
          </p:cNvCxnSpPr>
          <p:nvPr/>
        </p:nvCxnSpPr>
        <p:spPr>
          <a:xfrm flipV="1">
            <a:off x="8491450" y="2004007"/>
            <a:ext cx="1059869" cy="35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6343CF-3C69-CA62-00EC-734E73A23F84}"/>
              </a:ext>
            </a:extLst>
          </p:cNvPr>
          <p:cNvSpPr txBox="1"/>
          <p:nvPr/>
        </p:nvSpPr>
        <p:spPr>
          <a:xfrm>
            <a:off x="9676015" y="154616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6"/>
                </a:solidFill>
              </a:rPr>
              <a:t>Invoice</a:t>
            </a:r>
          </a:p>
        </p:txBody>
      </p:sp>
    </p:spTree>
    <p:extLst>
      <p:ext uri="{BB962C8B-B14F-4D97-AF65-F5344CB8AC3E}">
        <p14:creationId xmlns:p14="http://schemas.microsoft.com/office/powerpoint/2010/main" val="422124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C1BCB-B864-4BF3-8FBE-68BB791CF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D2F8D977-87E9-C6CB-83B1-72A4E8D550BC}"/>
              </a:ext>
            </a:extLst>
          </p:cNvPr>
          <p:cNvSpPr/>
          <p:nvPr/>
        </p:nvSpPr>
        <p:spPr>
          <a:xfrm>
            <a:off x="10590413" y="864524"/>
            <a:ext cx="1439173" cy="1270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529B1-2916-75E4-559C-5B43BA15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4" y="298999"/>
            <a:ext cx="4829694" cy="3175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54FFD6-180E-6B3E-EF3E-01DD3550131A}"/>
              </a:ext>
            </a:extLst>
          </p:cNvPr>
          <p:cNvSpPr txBox="1"/>
          <p:nvPr/>
        </p:nvSpPr>
        <p:spPr>
          <a:xfrm>
            <a:off x="10810503" y="131520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6"/>
                </a:solidFill>
              </a:rPr>
              <a:t>History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59A54-3F2C-882D-6C57-E748537DEE1B}"/>
              </a:ext>
            </a:extLst>
          </p:cNvPr>
          <p:cNvSpPr txBox="1"/>
          <p:nvPr/>
        </p:nvSpPr>
        <p:spPr>
          <a:xfrm>
            <a:off x="123622" y="3516008"/>
            <a:ext cx="1762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6"/>
                </a:solidFill>
              </a:rPr>
              <a:t>Purchases</a:t>
            </a:r>
          </a:p>
          <a:p>
            <a:endParaRPr lang="en-SG" sz="2400" b="1"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BDBA89-027D-4147-685B-B19EAC087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11" y="2135220"/>
            <a:ext cx="4829694" cy="40743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718120-A7E6-0EBC-E766-780B67F8A7B6}"/>
              </a:ext>
            </a:extLst>
          </p:cNvPr>
          <p:cNvCxnSpPr/>
          <p:nvPr/>
        </p:nvCxnSpPr>
        <p:spPr>
          <a:xfrm flipV="1">
            <a:off x="9127375" y="1704435"/>
            <a:ext cx="1463038" cy="797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82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6FC331-087F-6430-BBF2-BC783CEF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32333-007F-957B-0CF4-7C89DF42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5" y="631768"/>
            <a:ext cx="7807037" cy="4680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D748EB-9A62-66A3-D751-EEFF535D82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11" y="2151396"/>
            <a:ext cx="3316778" cy="255520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6FB43-6141-64B7-8F9D-756BE6E4A7BB}"/>
              </a:ext>
            </a:extLst>
          </p:cNvPr>
          <p:cNvCxnSpPr>
            <a:cxnSpLocks/>
          </p:cNvCxnSpPr>
          <p:nvPr/>
        </p:nvCxnSpPr>
        <p:spPr>
          <a:xfrm>
            <a:off x="7481455" y="1945178"/>
            <a:ext cx="994756" cy="42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99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4210F2-E7B8-AF1C-9662-8CCB652E7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11F31-DECB-64B5-D345-82D09915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3" y="872836"/>
            <a:ext cx="5996247" cy="4339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12F6B-9403-985D-B748-1865815BD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69" y="2435064"/>
            <a:ext cx="4570159" cy="19878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6E41B-2798-33A6-D8B0-6A596401E507}"/>
              </a:ext>
            </a:extLst>
          </p:cNvPr>
          <p:cNvCxnSpPr>
            <a:cxnSpLocks/>
          </p:cNvCxnSpPr>
          <p:nvPr/>
        </p:nvCxnSpPr>
        <p:spPr>
          <a:xfrm>
            <a:off x="5986773" y="1802731"/>
            <a:ext cx="1045794" cy="549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5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6B9A21-BF64-88D4-493F-79E9C2424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BFC12-93C7-9BF8-05B6-9CF2EAF51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8" y="926234"/>
            <a:ext cx="3368130" cy="4239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F9D0C-E0E0-56BE-A283-B84E9ECCD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224" y="926233"/>
            <a:ext cx="3368130" cy="4239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DC3BBD-F0BE-A714-B588-9D5DE59C6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513" y="926233"/>
            <a:ext cx="3368130" cy="43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6AEBF-C758-312F-4507-62A252136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AE6BF-3FD1-44D8-A976-428C2A0E9214}"/>
              </a:ext>
            </a:extLst>
          </p:cNvPr>
          <p:cNvSpPr txBox="1"/>
          <p:nvPr/>
        </p:nvSpPr>
        <p:spPr>
          <a:xfrm>
            <a:off x="3798916" y="2610196"/>
            <a:ext cx="4413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5400" b="1" dirty="0">
                <a:solidFill>
                  <a:schemeClr val="accent6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2152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42AF4-5271-B38E-A047-3AC631E2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649" y="2038350"/>
            <a:ext cx="1881187" cy="249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A0D7B1-D075-75D0-6165-ED69CFEA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2038350"/>
            <a:ext cx="1881188" cy="249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D1BB20-2DBA-33D4-761F-A9A890C18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43" y="1247775"/>
            <a:ext cx="1566863" cy="2181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82815B-A3BF-0814-76DC-07BB97878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31" y="1247774"/>
            <a:ext cx="1566862" cy="21812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3B83AB-E16E-A010-7274-49816FDC2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5950" y="2038348"/>
            <a:ext cx="2009775" cy="2495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67E4E7-EFCA-08E6-C155-60D3A0A47B4B}"/>
              </a:ext>
            </a:extLst>
          </p:cNvPr>
          <p:cNvSpPr txBox="1"/>
          <p:nvPr/>
        </p:nvSpPr>
        <p:spPr>
          <a:xfrm>
            <a:off x="0" y="277464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/>
                </a:solidFill>
              </a:rPr>
              <a:t>The Process and Packaging System</a:t>
            </a:r>
          </a:p>
        </p:txBody>
      </p:sp>
    </p:spTree>
    <p:extLst>
      <p:ext uri="{BB962C8B-B14F-4D97-AF65-F5344CB8AC3E}">
        <p14:creationId xmlns:p14="http://schemas.microsoft.com/office/powerpoint/2010/main" val="348436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6478F-E856-7113-3E51-5AE38F5F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9" y="1247775"/>
            <a:ext cx="3381375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71A709-C961-3DB9-2EC8-D3A31AA0B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7775"/>
            <a:ext cx="3900488" cy="450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DDD7F-6621-67BC-79BF-FF77D9D1DEDA}"/>
              </a:ext>
            </a:extLst>
          </p:cNvPr>
          <p:cNvSpPr txBox="1"/>
          <p:nvPr/>
        </p:nvSpPr>
        <p:spPr>
          <a:xfrm>
            <a:off x="342900" y="314325"/>
            <a:ext cx="4576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/>
                </a:solidFill>
              </a:rPr>
              <a:t>Current Management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E062-5C93-0D71-43B6-A7E69ABCAE2F}"/>
              </a:ext>
            </a:extLst>
          </p:cNvPr>
          <p:cNvSpPr txBox="1"/>
          <p:nvPr/>
        </p:nvSpPr>
        <p:spPr>
          <a:xfrm>
            <a:off x="266700" y="5934075"/>
            <a:ext cx="6670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chemeClr val="accent5"/>
                </a:solidFill>
              </a:rPr>
              <a:t>Current System is somewhat backdated, we tried to modernize it </a:t>
            </a:r>
          </a:p>
        </p:txBody>
      </p:sp>
    </p:spTree>
    <p:extLst>
      <p:ext uri="{BB962C8B-B14F-4D97-AF65-F5344CB8AC3E}">
        <p14:creationId xmlns:p14="http://schemas.microsoft.com/office/powerpoint/2010/main" val="111915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0DE-C48F-4911-F606-502716008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cs typeface="Arial"/>
              </a:rPr>
              <a:t>INVENTORY MANAGEMENT SYSTEM</a:t>
            </a:r>
          </a:p>
        </p:txBody>
      </p:sp>
      <p:sp>
        <p:nvSpPr>
          <p:cNvPr id="3" name="Subetitle 2">
            <a:extLst>
              <a:ext uri="{FF2B5EF4-FFF2-40B4-BE49-F238E27FC236}">
                <a16:creationId xmlns:a16="http://schemas.microsoft.com/office/drawing/2014/main" id="{DA09D1C4-F071-7D9B-6EDA-5FA84A209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altLang="zh-CN" dirty="0"/>
              <a:t>Kohinoor Auto Rice Ltd.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DA174-FC3D-8B25-FBB8-DC2004FF79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51027" y="5274468"/>
            <a:ext cx="2134740" cy="117201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altLang="zh-CN" dirty="0"/>
              <a:t>Farhadul Haque Fuad</a:t>
            </a:r>
          </a:p>
          <a:p>
            <a:r>
              <a:rPr lang="en-GB" altLang="zh-CN" dirty="0"/>
              <a:t>ID: 2102067</a:t>
            </a:r>
          </a:p>
          <a:p>
            <a:r>
              <a:rPr lang="en-GB" altLang="zh-CN" dirty="0"/>
              <a:t>Reg: 10194</a:t>
            </a:r>
          </a:p>
          <a:p>
            <a:endParaRPr lang="en-GB" altLang="zh-CN" dirty="0"/>
          </a:p>
        </p:txBody>
      </p:sp>
      <p:pic>
        <p:nvPicPr>
          <p:cNvPr id="8" name="Picture Placeholder 7" descr="Close-up of a laptop on a desk with documents.">
            <a:extLst>
              <a:ext uri="{FF2B5EF4-FFF2-40B4-BE49-F238E27FC236}">
                <a16:creationId xmlns:a16="http://schemas.microsoft.com/office/drawing/2014/main" id="{82316F9B-3EB8-DF6C-405A-F39B5E1E9AF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/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C9B7046-33FC-3AA0-35E8-5A4F0C0406FB}"/>
              </a:ext>
            </a:extLst>
          </p:cNvPr>
          <p:cNvSpPr txBox="1">
            <a:spLocks/>
          </p:cNvSpPr>
          <p:nvPr/>
        </p:nvSpPr>
        <p:spPr>
          <a:xfrm>
            <a:off x="562071" y="5274467"/>
            <a:ext cx="2134742" cy="11720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Mobin Haque</a:t>
            </a:r>
          </a:p>
          <a:p>
            <a:r>
              <a:rPr lang="en-GB" altLang="zh-CN" dirty="0"/>
              <a:t>ID: 2102064</a:t>
            </a:r>
          </a:p>
          <a:p>
            <a:r>
              <a:rPr lang="en-GB" altLang="zh-CN" dirty="0"/>
              <a:t>Reg: 10191</a:t>
            </a:r>
          </a:p>
          <a:p>
            <a:endParaRPr lang="en-GB" altLang="zh-CN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07A6C6E-3CB2-4B6E-1DDA-977BDA7B9BE4}"/>
              </a:ext>
            </a:extLst>
          </p:cNvPr>
          <p:cNvSpPr txBox="1">
            <a:spLocks/>
          </p:cNvSpPr>
          <p:nvPr/>
        </p:nvSpPr>
        <p:spPr>
          <a:xfrm>
            <a:off x="4738192" y="5276056"/>
            <a:ext cx="2134742" cy="11720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/>
              <a:t>Raghib Al Shahriar</a:t>
            </a:r>
          </a:p>
          <a:p>
            <a:r>
              <a:rPr lang="en-GB" altLang="zh-CN" dirty="0"/>
              <a:t>ID: 2102073</a:t>
            </a:r>
          </a:p>
          <a:p>
            <a:r>
              <a:rPr lang="en-GB" altLang="zh-CN" dirty="0"/>
              <a:t>Reg: 10200</a:t>
            </a:r>
          </a:p>
          <a:p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E2C1F-B345-E451-08E2-0B68FDD4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5E56CB-4E91-8838-4402-E3C86E6B9BC6}"/>
              </a:ext>
            </a:extLst>
          </p:cNvPr>
          <p:cNvSpPr txBox="1"/>
          <p:nvPr/>
        </p:nvSpPr>
        <p:spPr>
          <a:xfrm>
            <a:off x="1175422" y="752475"/>
            <a:ext cx="9841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rgbClr val="FF0000"/>
                </a:solidFill>
              </a:rPr>
              <a:t>Why we have selected Auto Rice Mills?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931E-E94E-C15E-D0AF-463643D8BDD1}"/>
              </a:ext>
            </a:extLst>
          </p:cNvPr>
          <p:cNvSpPr txBox="1"/>
          <p:nvPr/>
        </p:nvSpPr>
        <p:spPr>
          <a:xfrm>
            <a:off x="2543175" y="2253374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Potential Software Market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F51F2-5AC9-463C-F1F4-7C762C4A16F3}"/>
              </a:ext>
            </a:extLst>
          </p:cNvPr>
          <p:cNvSpPr txBox="1"/>
          <p:nvPr/>
        </p:nvSpPr>
        <p:spPr>
          <a:xfrm>
            <a:off x="2543175" y="3031850"/>
            <a:ext cx="5711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Demand of the Automation 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B7D3A-08FC-33A9-A191-32B337D76CDD}"/>
              </a:ext>
            </a:extLst>
          </p:cNvPr>
          <p:cNvSpPr txBox="1"/>
          <p:nvPr/>
        </p:nvSpPr>
        <p:spPr>
          <a:xfrm>
            <a:off x="2463025" y="3824863"/>
            <a:ext cx="4605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2400"/>
              <a:t>Visible Problems </a:t>
            </a:r>
            <a:r>
              <a:rPr lang="en-SG" sz="2400" dirty="0"/>
              <a:t>to be Solve </a:t>
            </a:r>
          </a:p>
        </p:txBody>
      </p:sp>
    </p:spTree>
    <p:extLst>
      <p:ext uri="{BB962C8B-B14F-4D97-AF65-F5344CB8AC3E}">
        <p14:creationId xmlns:p14="http://schemas.microsoft.com/office/powerpoint/2010/main" val="224534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8D134-2087-26F6-1FAE-BB09DDF0B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78018-63C8-0497-5B5E-B0C4249C63C6}"/>
              </a:ext>
            </a:extLst>
          </p:cNvPr>
          <p:cNvSpPr txBox="1"/>
          <p:nvPr/>
        </p:nvSpPr>
        <p:spPr>
          <a:xfrm>
            <a:off x="3381154" y="228600"/>
            <a:ext cx="5429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 dirty="0">
                <a:solidFill>
                  <a:schemeClr val="accent1"/>
                </a:solidFill>
              </a:rPr>
              <a:t>Feasibility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9CA1C-3C06-9F51-72D5-09CE9573B46C}"/>
              </a:ext>
            </a:extLst>
          </p:cNvPr>
          <p:cNvSpPr txBox="1"/>
          <p:nvPr/>
        </p:nvSpPr>
        <p:spPr>
          <a:xfrm>
            <a:off x="481963" y="1304925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/>
              <a:t>There are </a:t>
            </a:r>
            <a:r>
              <a:rPr lang="en-SG" b="1" dirty="0">
                <a:solidFill>
                  <a:srgbClr val="FF0000"/>
                </a:solidFill>
              </a:rPr>
              <a:t>Thousands</a:t>
            </a:r>
            <a:r>
              <a:rPr lang="en-SG" b="1" dirty="0"/>
              <a:t> of Rice Mills in Bangladesh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C063F-86B7-16B8-1918-11B90D3CFEB3}"/>
              </a:ext>
            </a:extLst>
          </p:cNvPr>
          <p:cNvSpPr txBox="1"/>
          <p:nvPr/>
        </p:nvSpPr>
        <p:spPr>
          <a:xfrm>
            <a:off x="481962" y="2105025"/>
            <a:ext cx="560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/>
              <a:t>Almost </a:t>
            </a:r>
            <a:r>
              <a:rPr lang="en-SG" b="1" dirty="0">
                <a:solidFill>
                  <a:srgbClr val="FF0000"/>
                </a:solidFill>
              </a:rPr>
              <a:t>60%</a:t>
            </a:r>
            <a:r>
              <a:rPr lang="en-SG" b="1" dirty="0"/>
              <a:t> of them uses </a:t>
            </a:r>
            <a:r>
              <a:rPr lang="en-SG" b="1" dirty="0">
                <a:solidFill>
                  <a:srgbClr val="FF0000"/>
                </a:solidFill>
              </a:rPr>
              <a:t>Backdated</a:t>
            </a:r>
            <a:r>
              <a:rPr lang="en-SG" b="1" dirty="0"/>
              <a:t>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48AF1-1800-4F43-DF33-6744C7957EB7}"/>
              </a:ext>
            </a:extLst>
          </p:cNvPr>
          <p:cNvSpPr txBox="1"/>
          <p:nvPr/>
        </p:nvSpPr>
        <p:spPr>
          <a:xfrm>
            <a:off x="2168019" y="3285648"/>
            <a:ext cx="710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b="1" u="sng" dirty="0"/>
              <a:t>Technical </a:t>
            </a:r>
            <a:r>
              <a:rPr lang="en-SG" b="1" u="sng" dirty="0" err="1"/>
              <a:t>Feasibilty</a:t>
            </a:r>
            <a:r>
              <a:rPr lang="en-SG" b="1" u="sng" dirty="0"/>
              <a:t> (Modernization of the current process)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A61EB-B640-64C8-300F-2F3EFA3AA42B}"/>
              </a:ext>
            </a:extLst>
          </p:cNvPr>
          <p:cNvSpPr txBox="1"/>
          <p:nvPr/>
        </p:nvSpPr>
        <p:spPr>
          <a:xfrm>
            <a:off x="2168019" y="5081705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b="1" u="sng" dirty="0"/>
              <a:t>Risk </a:t>
            </a:r>
            <a:r>
              <a:rPr lang="en-SG" b="1" u="sng" dirty="0" err="1"/>
              <a:t>Assesment</a:t>
            </a:r>
            <a:r>
              <a:rPr lang="en-SG" b="1" u="sng" dirty="0"/>
              <a:t> (Technical Issues)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FBB32-C99C-AE87-2D1C-1C87E71F83ED}"/>
              </a:ext>
            </a:extLst>
          </p:cNvPr>
          <p:cNvSpPr txBox="1"/>
          <p:nvPr/>
        </p:nvSpPr>
        <p:spPr>
          <a:xfrm>
            <a:off x="2168019" y="3830716"/>
            <a:ext cx="518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b="1" u="sng" dirty="0"/>
              <a:t>Economic Feasibility (Low Cost, High ROI)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E6602B-A42B-6B3B-A30A-961DC454DBD5}"/>
              </a:ext>
            </a:extLst>
          </p:cNvPr>
          <p:cNvSpPr txBox="1"/>
          <p:nvPr/>
        </p:nvSpPr>
        <p:spPr>
          <a:xfrm>
            <a:off x="2168019" y="4290536"/>
            <a:ext cx="838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SG" b="1" u="sng" dirty="0"/>
              <a:t>Operational Feasibility (Impact on Business, Automation, Optimization,</a:t>
            </a:r>
            <a:br>
              <a:rPr lang="en-SG" b="1" u="sng" dirty="0"/>
            </a:br>
            <a:r>
              <a:rPr lang="en-SG" b="1" u="sng" dirty="0"/>
              <a:t> Training and Support)</a:t>
            </a:r>
          </a:p>
        </p:txBody>
      </p:sp>
    </p:spTree>
    <p:extLst>
      <p:ext uri="{BB962C8B-B14F-4D97-AF65-F5344CB8AC3E}">
        <p14:creationId xmlns:p14="http://schemas.microsoft.com/office/powerpoint/2010/main" val="171959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E5314-1049-D377-F514-D76399217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452839-DD1D-5C1B-4FAC-56707621B333}"/>
              </a:ext>
            </a:extLst>
          </p:cNvPr>
          <p:cNvSpPr txBox="1"/>
          <p:nvPr/>
        </p:nvSpPr>
        <p:spPr>
          <a:xfrm>
            <a:off x="1949450" y="3571477"/>
            <a:ext cx="8604250" cy="3110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Platform</a:t>
            </a:r>
            <a:endParaRPr lang="en-US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Language</a:t>
            </a: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C#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.NET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SQL-Server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50000"/>
              </a:lnSpc>
              <a:spcAft>
                <a:spcPts val="600"/>
              </a:spcAft>
            </a:pPr>
            <a:r>
              <a:rPr lang="en-US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C35B1-66A7-5C32-32E9-A220C2E17C2E}"/>
              </a:ext>
            </a:extLst>
          </p:cNvPr>
          <p:cNvSpPr txBox="1"/>
          <p:nvPr/>
        </p:nvSpPr>
        <p:spPr>
          <a:xfrm>
            <a:off x="1949450" y="318533"/>
            <a:ext cx="8293100" cy="3110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Users</a:t>
            </a:r>
            <a:endParaRPr lang="en-US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Inventory Managers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 Supervisors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 and Dispatch Officers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Administrative Staff</a:t>
            </a:r>
            <a:endParaRPr lang="en-US" sz="1600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58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1B4BD2-6B81-BA69-9287-DF3A5DFEA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A84F15-BCAD-0A8E-A73C-029B4136319D}"/>
              </a:ext>
            </a:extLst>
          </p:cNvPr>
          <p:cNvSpPr txBox="1"/>
          <p:nvPr/>
        </p:nvSpPr>
        <p:spPr>
          <a:xfrm>
            <a:off x="4271622" y="180975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b="1" dirty="0">
                <a:solidFill>
                  <a:schemeClr val="accent1"/>
                </a:solidFill>
              </a:rPr>
              <a:t>Business Policies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F4598-E835-066F-2AD0-D5D934CD739F}"/>
              </a:ext>
            </a:extLst>
          </p:cNvPr>
          <p:cNvSpPr txBox="1"/>
          <p:nvPr/>
        </p:nvSpPr>
        <p:spPr>
          <a:xfrm>
            <a:off x="2733675" y="1600200"/>
            <a:ext cx="4530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b="1" dirty="0"/>
              <a:t>Our Software will be </a:t>
            </a:r>
            <a:r>
              <a:rPr lang="en-SG" sz="2400" b="1" dirty="0">
                <a:solidFill>
                  <a:srgbClr val="FF0000"/>
                </a:solidFill>
              </a:rPr>
              <a:t>free of cost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70B3C-8995-1196-6F84-E674EE214C19}"/>
              </a:ext>
            </a:extLst>
          </p:cNvPr>
          <p:cNvSpPr txBox="1"/>
          <p:nvPr/>
        </p:nvSpPr>
        <p:spPr>
          <a:xfrm>
            <a:off x="3695700" y="2145268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We will only charge on monthly </a:t>
            </a:r>
            <a:r>
              <a:rPr lang="en-SG" b="1" dirty="0">
                <a:solidFill>
                  <a:srgbClr val="FF0000"/>
                </a:solidFill>
              </a:rPr>
              <a:t>Subscription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C1F10-9DBB-C8A9-C023-D4C4037C90AE}"/>
              </a:ext>
            </a:extLst>
          </p:cNvPr>
          <p:cNvSpPr txBox="1"/>
          <p:nvPr/>
        </p:nvSpPr>
        <p:spPr>
          <a:xfrm>
            <a:off x="5286375" y="2598003"/>
            <a:ext cx="48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SG" dirty="0"/>
              <a:t>Monthly Subscription Price ( Negotiable)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7A38E-637B-3504-11A4-232C5F78F4C7}"/>
              </a:ext>
            </a:extLst>
          </p:cNvPr>
          <p:cNvSpPr txBox="1"/>
          <p:nvPr/>
        </p:nvSpPr>
        <p:spPr>
          <a:xfrm>
            <a:off x="1590675" y="3105834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b="1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2B9E5-B0C1-42EF-62B1-96BBBFFA147B}"/>
              </a:ext>
            </a:extLst>
          </p:cNvPr>
          <p:cNvSpPr txBox="1"/>
          <p:nvPr/>
        </p:nvSpPr>
        <p:spPr>
          <a:xfrm>
            <a:off x="2733675" y="3990975"/>
            <a:ext cx="5027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b="1" dirty="0"/>
              <a:t>Can </a:t>
            </a:r>
            <a:r>
              <a:rPr lang="en-SG" sz="2400" b="1" dirty="0">
                <a:solidFill>
                  <a:srgbClr val="FF0000"/>
                </a:solidFill>
              </a:rPr>
              <a:t>Buy</a:t>
            </a:r>
            <a:r>
              <a:rPr lang="en-SG" b="1" dirty="0"/>
              <a:t> the Software at the First Place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F8E2F-B054-70DB-F3BC-F22A7E7C88C0}"/>
              </a:ext>
            </a:extLst>
          </p:cNvPr>
          <p:cNvSpPr txBox="1"/>
          <p:nvPr/>
        </p:nvSpPr>
        <p:spPr>
          <a:xfrm>
            <a:off x="4271622" y="461010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SG" dirty="0"/>
              <a:t>Price Negotiable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8951D-100B-7C02-CA16-A780A1DEE589}"/>
              </a:ext>
            </a:extLst>
          </p:cNvPr>
          <p:cNvSpPr txBox="1"/>
          <p:nvPr/>
        </p:nvSpPr>
        <p:spPr>
          <a:xfrm>
            <a:off x="4271622" y="4979432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SG" dirty="0"/>
              <a:t>Further development and support will be charged</a:t>
            </a:r>
          </a:p>
        </p:txBody>
      </p:sp>
    </p:spTree>
    <p:extLst>
      <p:ext uri="{BB962C8B-B14F-4D97-AF65-F5344CB8AC3E}">
        <p14:creationId xmlns:p14="http://schemas.microsoft.com/office/powerpoint/2010/main" val="111985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68304-391D-5581-338F-8A056BCE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95105"/>
            <a:ext cx="5563080" cy="3805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CD7BF-A8C4-8849-F55F-C7F482CD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0" y="1395105"/>
            <a:ext cx="5563080" cy="3805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6885D7-207D-3E08-69ED-2F3B93DB5083}"/>
              </a:ext>
            </a:extLst>
          </p:cNvPr>
          <p:cNvSpPr txBox="1"/>
          <p:nvPr/>
        </p:nvSpPr>
        <p:spPr>
          <a:xfrm>
            <a:off x="200025" y="355590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/>
                </a:solidFill>
              </a:rPr>
              <a:t>LOGIN SIGNUP :</a:t>
            </a:r>
          </a:p>
        </p:txBody>
      </p:sp>
    </p:spTree>
    <p:extLst>
      <p:ext uri="{BB962C8B-B14F-4D97-AF65-F5344CB8AC3E}">
        <p14:creationId xmlns:p14="http://schemas.microsoft.com/office/powerpoint/2010/main" val="779107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599FA8-926C-4FE5-9E7F-E46CDF48AC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customXml/itemProps2.xml><?xml version="1.0" encoding="utf-8"?>
<ds:datastoreItem xmlns:ds="http://schemas.openxmlformats.org/officeDocument/2006/customXml" ds:itemID="{96A44E4B-1A91-4509-917C-EC59753BC7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C010C0-775B-4F43-820F-D3BDAF9240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230</Words>
  <Application>Microsoft Office PowerPoint</Application>
  <PresentationFormat>Widescreen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Arial</vt:lpstr>
      <vt:lpstr>Arial Black</vt:lpstr>
      <vt:lpstr>Calibri</vt:lpstr>
      <vt:lpstr>Courier New</vt:lpstr>
      <vt:lpstr>Neue Haas Grotesk Text Pro</vt:lpstr>
      <vt:lpstr>Symbol</vt:lpstr>
      <vt:lpstr>Wingdings</vt:lpstr>
      <vt:lpstr>VanillaVTI</vt:lpstr>
      <vt:lpstr>PowerPoint Presentation</vt:lpstr>
      <vt:lpstr>PowerPoint Presentation</vt:lpstr>
      <vt:lpstr>PowerPoint Presentation</vt:lpstr>
      <vt:lpstr>INVENTORY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Farhadul Haque Fuad</dc:creator>
  <cp:lastModifiedBy>Farhadul Haque Fuad</cp:lastModifiedBy>
  <cp:revision>787</cp:revision>
  <dcterms:created xsi:type="dcterms:W3CDTF">2025-06-22T17:08:04Z</dcterms:created>
  <dcterms:modified xsi:type="dcterms:W3CDTF">2025-06-25T06:19:43Z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